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58" r:id="rId15"/>
    <p:sldId id="272" r:id="rId16"/>
    <p:sldId id="273" r:id="rId17"/>
    <p:sldId id="274" r:id="rId18"/>
    <p:sldId id="275" r:id="rId19"/>
    <p:sldId id="276" r:id="rId20"/>
    <p:sldId id="277" r:id="rId21"/>
    <p:sldId id="278" r:id="rId22"/>
    <p:sldId id="283" r:id="rId23"/>
    <p:sldId id="284" r:id="rId24"/>
    <p:sldId id="279" r:id="rId25"/>
    <p:sldId id="280" r:id="rId26"/>
    <p:sldId id="281" r:id="rId27"/>
    <p:sldId id="282" r:id="rId28"/>
    <p:sldId id="270" r:id="rId29"/>
    <p:sldId id="285" r:id="rId30"/>
    <p:sldId id="286"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t>04/12/2014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23227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t>04/12/2014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16424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t>04/12/2014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23861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66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24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543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98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50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363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21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4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t>04/12/2014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235696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64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844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43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t>04/12/2014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189720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t>04/12/2014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403832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t>04/12/2014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85935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t>04/12/2014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163198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t>04/12/2014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423582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t>04/12/2014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221584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t>04/12/2014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0319DCF-73EB-4F1B-B1E0-5C72762CCC3F}" type="slidenum">
              <a:rPr lang="ms-MY" smtClean="0"/>
              <a:t>‹#›</a:t>
            </a:fld>
            <a:endParaRPr lang="ms-MY"/>
          </a:p>
        </p:txBody>
      </p:sp>
    </p:spTree>
    <p:extLst>
      <p:ext uri="{BB962C8B-B14F-4D97-AF65-F5344CB8AC3E}">
        <p14:creationId xmlns:p14="http://schemas.microsoft.com/office/powerpoint/2010/main" val="266998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t>04/12/2014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t>‹#›</a:t>
            </a:fld>
            <a:endParaRPr lang="ms-MY"/>
          </a:p>
        </p:txBody>
      </p:sp>
    </p:spTree>
    <p:extLst>
      <p:ext uri="{BB962C8B-B14F-4D97-AF65-F5344CB8AC3E}">
        <p14:creationId xmlns:p14="http://schemas.microsoft.com/office/powerpoint/2010/main" val="372299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283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85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376616" y="2488001"/>
            <a:ext cx="8352928" cy="101300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Abdullah Bin Umar R.A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menemui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remaja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membeli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seekor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kambing</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42844" y="188640"/>
            <a:ext cx="8820472"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menghasilkan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jati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sebenar</a:t>
            </a:r>
            <a:endParaRPr lang="en-MY" sz="3000" b="1" dirty="0"/>
          </a:p>
        </p:txBody>
      </p:sp>
      <p:sp>
        <p:nvSpPr>
          <p:cNvPr id="5" name="AutoShape 9"/>
          <p:cNvSpPr>
            <a:spLocks noChangeArrowheads="1"/>
          </p:cNvSpPr>
          <p:nvPr/>
        </p:nvSpPr>
        <p:spPr bwMode="auto">
          <a:xfrm>
            <a:off x="971600" y="3645024"/>
            <a:ext cx="8002766" cy="108012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Gembala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enggan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menjual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menyatakan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kambing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milik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tuannya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Left Arrow 5"/>
          <p:cNvSpPr/>
          <p:nvPr/>
        </p:nvSpPr>
        <p:spPr>
          <a:xfrm>
            <a:off x="8244408" y="3203186"/>
            <a:ext cx="557144" cy="729870"/>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7" name="AutoShape 9"/>
          <p:cNvSpPr>
            <a:spLocks noChangeArrowheads="1"/>
          </p:cNvSpPr>
          <p:nvPr/>
        </p:nvSpPr>
        <p:spPr bwMode="auto">
          <a:xfrm>
            <a:off x="395536" y="4941168"/>
            <a:ext cx="8371190" cy="1080120"/>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Abdullah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mengajar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gembala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menipu</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menyatakan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kambing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dibaham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serigala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Explosion 1 7"/>
          <p:cNvSpPr/>
          <p:nvPr/>
        </p:nvSpPr>
        <p:spPr>
          <a:xfrm>
            <a:off x="251520" y="1196752"/>
            <a:ext cx="4032448" cy="1440160"/>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Kisah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Kedua</a:t>
            </a:r>
            <a:endParaRPr lang="en-US" sz="2400" dirty="0"/>
          </a:p>
        </p:txBody>
      </p:sp>
      <p:sp>
        <p:nvSpPr>
          <p:cNvPr id="9" name="Curved Left Arrow 8"/>
          <p:cNvSpPr/>
          <p:nvPr/>
        </p:nvSpPr>
        <p:spPr>
          <a:xfrm>
            <a:off x="8316416" y="4571338"/>
            <a:ext cx="557144" cy="729870"/>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10" name="Down Arrow 9"/>
          <p:cNvSpPr/>
          <p:nvPr/>
        </p:nvSpPr>
        <p:spPr>
          <a:xfrm>
            <a:off x="6084168" y="5877272"/>
            <a:ext cx="2510820"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87524" y="404664"/>
            <a:ext cx="8568952" cy="936104"/>
          </a:xfrm>
          <a:prstGeom prst="roundRect">
            <a:avLst>
              <a:gd name="adj" fmla="val 16667"/>
            </a:avLst>
          </a:prstGeom>
          <a:ln w="19050">
            <a:solidFill>
              <a:schemeClr val="bg1"/>
            </a:solidFill>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Gembala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mendongak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langit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AutoShape 9"/>
          <p:cNvSpPr>
            <a:spLocks noChangeArrowheads="1"/>
          </p:cNvSpPr>
          <p:nvPr/>
        </p:nvSpPr>
        <p:spPr bwMode="auto">
          <a:xfrm>
            <a:off x="755576" y="2060848"/>
            <a:ext cx="7786742" cy="1080120"/>
          </a:xfrm>
          <a:prstGeom prst="roundRect">
            <a:avLst>
              <a:gd name="adj" fmla="val 16667"/>
            </a:avLst>
          </a:prstGeom>
          <a:ln>
            <a:solidFill>
              <a:schemeClr val="tx1"/>
            </a:solidFill>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Dimanakah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a:t>
            </a:r>
          </a:p>
          <a:p>
            <a:pPr algn="ctr">
              <a:defRPr/>
            </a:pP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Adakah</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Mengetahui</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683568" y="4221088"/>
            <a:ext cx="7992888" cy="1080119"/>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demi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layak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Mengucapkan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Dimanakah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Flowchart: Alternate Process 5"/>
          <p:cNvSpPr/>
          <p:nvPr/>
        </p:nvSpPr>
        <p:spPr>
          <a:xfrm>
            <a:off x="323528" y="1700808"/>
            <a:ext cx="2736304" cy="576064"/>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r-SA" sz="36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فأينَ </a:t>
            </a:r>
            <a:r>
              <a:rPr lang="ar-SA" sz="3600" b="1" dirty="0" smtClean="0">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MY" sz="3600" b="1" dirty="0">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Flowchart: Alternate Process 6"/>
          <p:cNvSpPr/>
          <p:nvPr/>
        </p:nvSpPr>
        <p:spPr>
          <a:xfrm>
            <a:off x="467544" y="3356992"/>
            <a:ext cx="5256584" cy="864096"/>
          </a:xfrm>
          <a:prstGeom prst="flowChartAlternateProcess">
            <a:avLst/>
          </a:prstGeom>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EG" sz="36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فَأَنَا </a:t>
            </a:r>
            <a:r>
              <a:rPr lang="ar-EG" sz="36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والله</a:t>
            </a:r>
            <a:r>
              <a:rPr lang="ar-SA" sz="36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36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أَحَقُّ أَنْ أقُولَ فَأينَّ </a:t>
            </a:r>
            <a:r>
              <a:rPr lang="ar-EG" sz="36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3600"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Curved Left Arrow 7"/>
          <p:cNvSpPr/>
          <p:nvPr/>
        </p:nvSpPr>
        <p:spPr>
          <a:xfrm>
            <a:off x="8109965" y="2852936"/>
            <a:ext cx="882358" cy="1944216"/>
          </a:xfrm>
          <a:prstGeom prst="curved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9" name="Snip Same Side Corner Rectangle 8"/>
          <p:cNvSpPr/>
          <p:nvPr/>
        </p:nvSpPr>
        <p:spPr>
          <a:xfrm>
            <a:off x="395536" y="5589240"/>
            <a:ext cx="8388932" cy="70904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Abdullah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membeli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hamba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kambing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lantas</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memerdekakannya</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85500"/>
            <a:ext cx="9144000"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Pengajaran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kisah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tersebut</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4" name="Snip Same Side Corner Rectangle 3"/>
          <p:cNvSpPr/>
          <p:nvPr/>
        </p:nvSpPr>
        <p:spPr>
          <a:xfrm>
            <a:off x="1931889" y="2661185"/>
            <a:ext cx="6600551" cy="1307875"/>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Selamat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berzina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menipu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mencuri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115616" y="4437112"/>
            <a:ext cx="7194720" cy="2160240"/>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berpeluang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memuaskan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semaian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terselamat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noda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zalim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rot="5400000">
            <a:off x="6587723" y="3609020"/>
            <a:ext cx="936104" cy="1296144"/>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AutoShape 9"/>
          <p:cNvSpPr>
            <a:spLocks noChangeArrowheads="1"/>
          </p:cNvSpPr>
          <p:nvPr/>
        </p:nvSpPr>
        <p:spPr bwMode="auto">
          <a:xfrm>
            <a:off x="376616" y="1407881"/>
            <a:ext cx="8352928" cy="101300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menyelamatkan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Yusof</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gembala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Kambing</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defRPr/>
            </a:pP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3942" y="404664"/>
            <a:ext cx="8600546" cy="553998"/>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Realiti</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23528" y="1174686"/>
            <a:ext cx="5328592" cy="194421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terdedah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unsur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menjerumu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jenayah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123728" y="3190910"/>
            <a:ext cx="6672516" cy="1246202"/>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kebal</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kejahatan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a:p>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1187624" y="2974886"/>
            <a:ext cx="967263" cy="5519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7" name="Flowchart: Alternate Process 6"/>
          <p:cNvSpPr/>
          <p:nvPr/>
        </p:nvSpPr>
        <p:spPr>
          <a:xfrm>
            <a:off x="2483768" y="4077072"/>
            <a:ext cx="6312475" cy="864096"/>
          </a:xfrm>
          <a:prstGeom prst="flowChartAlternateProcess">
            <a:avLst/>
          </a:prstGeom>
          <a:solidFill>
            <a:schemeClr val="accent1">
              <a:lumMod val="75000"/>
            </a:schemeClr>
          </a:solidFill>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rtl="1"/>
            <a:endPar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rtl="1"/>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teguh</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a:p>
            <a:pPr rtl="1"/>
            <a:endParaRPr lang="ms-MY" sz="2000"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Flowchart: Alternate Process 7"/>
          <p:cNvSpPr/>
          <p:nvPr/>
        </p:nvSpPr>
        <p:spPr>
          <a:xfrm>
            <a:off x="2483768" y="5013176"/>
            <a:ext cx="6312476" cy="1656184"/>
          </a:xfrm>
          <a:prstGeom prst="flowChartAlternateProcess">
            <a:avLst/>
          </a:prstGeom>
          <a:solidFill>
            <a:srgbClr val="00B0F0"/>
          </a:solidFill>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Keyakinan</a:t>
            </a:r>
            <a:r>
              <a:rPr lang="en-US" sz="20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keesaan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kekuasaan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kerahmatan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patuh</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suruhan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98515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9618" y="260648"/>
            <a:ext cx="8186838"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Bagaimana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ingin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menyemai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23528" y="1412776"/>
            <a:ext cx="7215238" cy="115212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menanam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benih-benih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minda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sejak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bayi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949280" y="2924944"/>
            <a:ext cx="6223120" cy="1080120"/>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Diazan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iqamah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telinga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bayi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baru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lahir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rot="5400000">
            <a:off x="6875116" y="2278012"/>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Snip Same Side Corner Rectangle 6"/>
          <p:cNvSpPr/>
          <p:nvPr/>
        </p:nvSpPr>
        <p:spPr>
          <a:xfrm>
            <a:off x="1907704" y="4159340"/>
            <a:ext cx="6223120" cy="1285884"/>
          </a:xfrm>
          <a:prstGeom prst="snip2SameRect">
            <a:avLst>
              <a:gd name="adj1" fmla="val 8485"/>
              <a:gd name="adj2" fmla="val 9546"/>
            </a:avLst>
          </a:prstGeom>
          <a:solidFill>
            <a:schemeClr val="accent1">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Perkenalkan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Mencipta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Mengurniakan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Nikmat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1907704" y="5572116"/>
            <a:ext cx="6223120" cy="1025236"/>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Utamakan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sebutan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09360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07886"/>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Ajarkan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anak</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dengan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Lafaz</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539552" y="1507431"/>
            <a:ext cx="8136904" cy="769441"/>
          </a:xfrm>
          <a:prstGeom prst="rect">
            <a:avLst/>
          </a:prstGeom>
          <a:solidFill>
            <a:schemeClr val="tx1">
              <a:alpha val="4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وَأَشْهَدُ أَنَّ مُحَمَّدًا رَّسُوْلُ اللهِ</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Snip Same Side Corner Rectangle 4"/>
          <p:cNvSpPr/>
          <p:nvPr/>
        </p:nvSpPr>
        <p:spPr>
          <a:xfrm>
            <a:off x="539552" y="2636912"/>
            <a:ext cx="7458052" cy="864096"/>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Ditanam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rasa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013176" y="3655284"/>
            <a:ext cx="7663280" cy="925844"/>
          </a:xfrm>
          <a:prstGeom prst="snip2SameRect">
            <a:avLst>
              <a:gd name="adj1" fmla="val 8485"/>
              <a:gd name="adj2" fmla="val 9546"/>
            </a:avLst>
          </a:prstGeom>
          <a:solidFill>
            <a:schemeClr val="accent1">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Melatih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berselawat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lain-lain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ucapan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539552" y="4807412"/>
            <a:ext cx="7560840" cy="128588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kaitkan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kedudukan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kuasaNya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komunikasi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60648"/>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Ajarkan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anak-anak</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dengan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al-Quran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hadith</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467544" y="1772816"/>
            <a:ext cx="7704856" cy="864096"/>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Khatam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seawal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usia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013176" y="3140968"/>
            <a:ext cx="7663280" cy="925844"/>
          </a:xfrm>
          <a:prstGeom prst="snip2SameRect">
            <a:avLst>
              <a:gd name="adj1" fmla="val 8485"/>
              <a:gd name="adj2" fmla="val 9546"/>
            </a:avLst>
          </a:prstGeom>
          <a:solidFill>
            <a:schemeClr val="accent1">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Berjaya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menghafaz</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surah-surah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tertentu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sejumlah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hadith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509120" y="4519380"/>
            <a:ext cx="7735288" cy="92584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Memahami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pengajaran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ayat-ayat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al-Quran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hadith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385820"/>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077072"/>
            <a:ext cx="9144000" cy="120032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Didiklah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keluarganya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916832"/>
            <a:ext cx="9144000" cy="1446550"/>
          </a:xfrm>
          <a:prstGeom prst="rect">
            <a:avLst/>
          </a:prstGeom>
          <a:solidFill>
            <a:srgbClr val="7030A0">
              <a:alpha val="31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أَدِّبُوْا أَوْلَادَكُمْ عَلَى ثَلَاثِ خِصَالٍ حُبِّ نَبِيِّكُمْ وَحُبِّ أَهْلِ بَيْتِهِ وَقِرَاءَةِ الْقُرْآن. </a:t>
            </a:r>
            <a:r>
              <a:rPr lang="ar-EG"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الطَّبَرَانِي</a:t>
            </a:r>
            <a:endParaRPr lang="ms-MY" sz="4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42645"/>
            <a:ext cx="8927976" cy="954107"/>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Semaikan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jiwa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minda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endParaRPr lang="en-MY" sz="2800" b="1" dirty="0"/>
          </a:p>
        </p:txBody>
      </p:sp>
      <p:sp>
        <p:nvSpPr>
          <p:cNvPr id="4" name="Snip Same Side Corner Rectangle 3"/>
          <p:cNvSpPr/>
          <p:nvPr/>
        </p:nvSpPr>
        <p:spPr>
          <a:xfrm>
            <a:off x="1043608" y="1412776"/>
            <a:ext cx="7704856" cy="93610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Mengajar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kalimah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tuntutannya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Pentagon 4"/>
          <p:cNvSpPr/>
          <p:nvPr/>
        </p:nvSpPr>
        <p:spPr>
          <a:xfrm>
            <a:off x="251520" y="1484784"/>
            <a:ext cx="971600" cy="720080"/>
          </a:xfrm>
          <a:prstGeom prst="homePlate">
            <a:avLst>
              <a:gd name="adj" fmla="val 61706"/>
            </a:avLst>
          </a:prstGeom>
          <a:solidFill>
            <a:srgbClr val="92D05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Snip Same Side Corner Rectangle 5"/>
          <p:cNvSpPr/>
          <p:nvPr/>
        </p:nvSpPr>
        <p:spPr>
          <a:xfrm>
            <a:off x="1043608" y="2420888"/>
            <a:ext cx="7704856" cy="936104"/>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Tanamkan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rasa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Pentagon 6"/>
          <p:cNvSpPr/>
          <p:nvPr/>
        </p:nvSpPr>
        <p:spPr>
          <a:xfrm>
            <a:off x="179512" y="2564904"/>
            <a:ext cx="971600" cy="720080"/>
          </a:xfrm>
          <a:prstGeom prst="homePlate">
            <a:avLst>
              <a:gd name="adj" fmla="val 61706"/>
            </a:avLst>
          </a:prstGeom>
          <a:solidFill>
            <a:schemeClr val="accent6">
              <a:lumMod val="75000"/>
              <a:alpha val="79000"/>
            </a:scheme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Snip Same Side Corner Rectangle 7"/>
          <p:cNvSpPr/>
          <p:nvPr/>
        </p:nvSpPr>
        <p:spPr>
          <a:xfrm>
            <a:off x="1043608" y="3501008"/>
            <a:ext cx="7704856" cy="1008112"/>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Ajarlah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membacanya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Pentagon 8"/>
          <p:cNvSpPr/>
          <p:nvPr/>
        </p:nvSpPr>
        <p:spPr>
          <a:xfrm>
            <a:off x="179512" y="3717032"/>
            <a:ext cx="971600" cy="720080"/>
          </a:xfrm>
          <a:prstGeom prst="homePlate">
            <a:avLst>
              <a:gd name="adj" fmla="val 61706"/>
            </a:avLst>
          </a:prstGeom>
          <a:solidFill>
            <a:srgbClr val="92D05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Snip Same Side Corner Rectangle 9"/>
          <p:cNvSpPr/>
          <p:nvPr/>
        </p:nvSpPr>
        <p:spPr>
          <a:xfrm>
            <a:off x="1043608" y="4797152"/>
            <a:ext cx="7704856" cy="1152128"/>
          </a:xfrm>
          <a:prstGeom prst="snip2SameRect">
            <a:avLst>
              <a:gd name="adj1" fmla="val 10248"/>
              <a:gd name="adj2" fmla="val 10862"/>
            </a:avLst>
          </a:prstGeom>
          <a:solidFill>
            <a:schemeClr val="tx2">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Didiklah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istiqamah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sanggup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berkorban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demi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mempertahankannya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Pentagon 10"/>
          <p:cNvSpPr/>
          <p:nvPr/>
        </p:nvSpPr>
        <p:spPr>
          <a:xfrm>
            <a:off x="179512" y="5013176"/>
            <a:ext cx="971600" cy="720080"/>
          </a:xfrm>
          <a:prstGeom prst="homePlate">
            <a:avLst>
              <a:gd name="adj" fmla="val 61706"/>
            </a:avLst>
          </a:prstGeom>
          <a:solidFill>
            <a:schemeClr val="accent6">
              <a:lumMod val="75000"/>
              <a:alpha val="79000"/>
            </a:scheme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70376"/>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A’raf</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172</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247797"/>
            <a:ext cx="9144000" cy="224676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uhanmu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mengeluarkan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Adam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tulang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belakang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bukankah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menjawab</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orang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lalai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tauhid</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2042584"/>
            <a:ext cx="9144000" cy="923330"/>
          </a:xfrm>
          <a:prstGeom prst="rect">
            <a:avLst/>
          </a:prstGeom>
        </p:spPr>
        <p:txBody>
          <a:bodyPr wrap="square">
            <a:spAutoFit/>
          </a:bodyPr>
          <a:lstStyle/>
          <a:p>
            <a:pPr algn="ct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634024"/>
            <a:ext cx="9144000" cy="1938992"/>
          </a:xfrm>
          <a:prstGeom prst="rect">
            <a:avLst/>
          </a:prstGeom>
          <a:solidFill>
            <a:schemeClr val="accent6">
              <a:lumMod val="40000"/>
              <a:lumOff val="60000"/>
              <a:alpha val="40000"/>
            </a:schemeClr>
          </a:solidFill>
        </p:spPr>
        <p:txBody>
          <a:bodyPr wrap="square">
            <a:spAutoFit/>
          </a:bodyPr>
          <a:lstStyle/>
          <a:p>
            <a:pPr algn="ct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 أَخَذَ رَبُّكَ مِن بَنِي آدَمَ مِن ظُهُورِهِمْ ذُرِّيَّتَهُمْ وَأَشْهَدَهُمْ عَلَى أَنفُسِهِمْ أَلَسْتُ بِرَبِّكُمْ قَالُواْ بَلَى شَهِدْنَا أَن تَقُولُواْ يَوْمَ الْقِيَامَةِ إِنَّا كُنَّا عَنْ هَذَا غَافِلِينَ</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964447"/>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20959"/>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90663"/>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289943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5958889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192552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34820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1029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77769"/>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334397"/>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2536"/>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6527"/>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88991"/>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9191"/>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75209"/>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405825"/>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62551"/>
            <a:ext cx="9144000" cy="2492990"/>
          </a:xfrm>
          <a:prstGeom prst="rect">
            <a:avLst/>
          </a:prstGeom>
          <a:solidFill>
            <a:srgbClr val="00B0F0">
              <a:alpha val="39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berfikirlah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sedalam-dalamnya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diciptakan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beribadat</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itulah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diperintahkanNya</a:t>
            </a:r>
            <a:r>
              <a:rPr lang="en-US" sz="2600" b="1" dirty="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891859"/>
            <a:ext cx="9144000" cy="1754326"/>
          </a:xfrm>
          <a:prstGeom prst="rect">
            <a:avLst/>
          </a:prstGeom>
          <a:solidFill>
            <a:schemeClr val="accent6">
              <a:lumMod val="75000"/>
              <a:alpha val="24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وَتَفَكَّرُوْا فَإِنَّكُمْ خُلِقْتُمْ لِعِبَادَةِ اللهِ وَحْدَهُ وَبِهَا أُمِرْتُمْ.</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9793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14384" y="18864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Hisablah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tingkahlaku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i="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79512" y="1772816"/>
            <a:ext cx="8856984" cy="3312368"/>
          </a:xfrm>
          <a:prstGeom prst="roundRect">
            <a:avLst>
              <a:gd name="adj" fmla="val 5972"/>
            </a:avLst>
          </a:prstGeom>
          <a:solidFill>
            <a:schemeClr val="accent6">
              <a:lumMod val="50000"/>
              <a:alpha val="56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يَوْمَ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لاَ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يَنفَعُ مَالٌ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وَلاَ بَنُونَ. </a:t>
            </a:r>
          </a:p>
          <a:p>
            <a:pPr algn="ctr" rtl="1">
              <a:defRPr/>
            </a:pP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إِلاَّ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مَنْ أَتَى </a:t>
            </a:r>
            <a:r>
              <a:rPr lang="ar-SA" sz="54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اللهَ </a:t>
            </a:r>
            <a:r>
              <a:rPr lang="ar-SA" sz="54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بِقَلْبٍ سَلِيمٍ</a:t>
            </a:r>
            <a:endParaRPr lang="en-US" sz="5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815488" y="1517883"/>
            <a:ext cx="7500928" cy="830997"/>
          </a:xfrm>
          <a:prstGeom prst="rect">
            <a:avLst/>
          </a:prstGeom>
          <a:solidFill>
            <a:schemeClr val="accent2"/>
          </a:solidFill>
          <a:ln w="38100">
            <a:solidFill>
              <a:schemeClr val="bg1"/>
            </a:solidFill>
          </a:ln>
        </p:spPr>
        <p:txBody>
          <a:bodyPr wrap="square">
            <a:spAutoFit/>
          </a:bodyPr>
          <a:lstStyle/>
          <a:p>
            <a:pPr algn="ctr">
              <a:defRPr/>
            </a:pP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 As-</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Shuara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88-89</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51520" y="4725144"/>
            <a:ext cx="8712968" cy="1872208"/>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padanya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benda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pinak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dapat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memberikan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pertolongan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sesuatu</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apa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pun,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kecuali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datang</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mengadap</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Taala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selamat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sejahtera</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syirik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sifat</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909360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srcRect/>
          <a:stretch>
            <a:fillRect/>
          </a:stretch>
        </p:blipFill>
        <p:spPr bwMode="auto">
          <a:xfrm>
            <a:off x="61914" y="1238932"/>
            <a:ext cx="8929686" cy="2832101"/>
          </a:xfrm>
          <a:prstGeom prst="rect">
            <a:avLst/>
          </a:prstGeom>
          <a:noFill/>
          <a:ln w="9525">
            <a:noFill/>
            <a:miter lim="800000"/>
            <a:headEnd/>
            <a:tailEnd/>
          </a:ln>
        </p:spPr>
      </p:pic>
      <p:sp>
        <p:nvSpPr>
          <p:cNvPr id="4" name="TextBox 3"/>
          <p:cNvSpPr txBox="1"/>
          <p:nvPr/>
        </p:nvSpPr>
        <p:spPr>
          <a:xfrm>
            <a:off x="5759740" y="3453510"/>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217020"/>
            <a:ext cx="8929654" cy="2308324"/>
          </a:xfrm>
          <a:prstGeom prst="rect">
            <a:avLst/>
          </a:prstGeom>
          <a:solidFill>
            <a:schemeClr val="bg1">
              <a:alpha val="67000"/>
            </a:schemeClr>
          </a:solid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TextBox 5"/>
          <p:cNvSpPr txBox="1"/>
          <p:nvPr/>
        </p:nvSpPr>
        <p:spPr>
          <a:xfrm>
            <a:off x="152400" y="248348"/>
            <a:ext cx="8610600" cy="892552"/>
          </a:xfrm>
          <a:prstGeom prst="rect">
            <a:avLst/>
          </a:prstGeom>
          <a:noFill/>
        </p:spPr>
        <p:txBody>
          <a:bodyPr wrap="square">
            <a:spAutoFit/>
          </a:bodyPr>
          <a:lstStyle/>
          <a:p>
            <a:pPr algn="ctr">
              <a:defRPr/>
            </a:pP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4472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808" y="404664"/>
            <a:ext cx="8929688" cy="553998"/>
          </a:xfrm>
          <a:prstGeom prst="rect">
            <a:avLst/>
          </a:prstGeom>
        </p:spPr>
        <p:txBody>
          <a:bodyPr>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1" y="4244895"/>
            <a:ext cx="9144001" cy="1200329"/>
          </a:xfrm>
          <a:prstGeom prst="rect">
            <a:avLst/>
          </a:prstGeom>
          <a:solidFill>
            <a:schemeClr val="bg1">
              <a:alpha val="69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Barangsiapa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atasku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sepuluh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2130529"/>
            <a:ext cx="9144000" cy="830997"/>
          </a:xfrm>
          <a:prstGeom prst="rect">
            <a:avLst/>
          </a:prstGeom>
          <a:solidFill>
            <a:schemeClr val="accent6">
              <a:lumMod val="75000"/>
              <a:alpha val="39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عَلَيَّ صَلاَةً صَلَّى اللهُ عَلَيْهِ بِهَا عَشْرًا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447255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334397"/>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0808"/>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27594"/>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97771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2800" b="1" kern="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40362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3170099"/>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3041802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665382"/>
            <a:ext cx="9144000" cy="2123658"/>
          </a:xfrm>
          <a:prstGeom prst="rect">
            <a:avLst/>
          </a:prstGeom>
          <a:noFill/>
        </p:spPr>
        <p:txBody>
          <a:bodyPr wrap="square">
            <a:spAutoFit/>
          </a:bodyPr>
          <a:lstStyle/>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 لَنَا وَلِإِخْوَانِنَا الَّذِينَ سَبَقُوْنَا بِالإِيْمَانِ، وَلاَ تَجْعَلْ فِي قُلُوْبِنَا غِلاًّ لِّلَّذِينَ ءَامَنُوا، رَبَّنَا إِنَّكَ رَؤُوفٌ رَّحِيمٌ</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07504" y="3165478"/>
            <a:ext cx="9144000" cy="3071834"/>
          </a:xfrm>
          <a:prstGeom prst="rect">
            <a:avLst/>
          </a:prstGeom>
          <a:noFill/>
          <a:ln w="9525">
            <a:noFill/>
            <a:round/>
            <a:headEnd/>
            <a:tailEnd/>
          </a:ln>
          <a:effectLst/>
        </p:spPr>
        <p:txBody>
          <a:bodyPr lIns="90000" tIns="46800" rIns="90000" bIns="46800" anchor="ctr"/>
          <a:lstStyle/>
          <a:p>
            <a:pPr algn="ctr" fontAlgn="base">
              <a:spcBef>
                <a:spcPct val="0"/>
              </a:spcBef>
              <a:spcAft>
                <a:spcPct val="0"/>
              </a:spcAft>
              <a:defRPr/>
            </a:pPr>
            <a:r>
              <a:rPr lang="en-US" sz="24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Ampunkanlah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Yang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Terdahulu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Biarkan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Kedengkian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Dalam</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Terhadap</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Beriman.Sesungguhnya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Penyantun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Penyayang</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894079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0" y="1490002"/>
            <a:ext cx="9144000" cy="6370975"/>
          </a:xfrm>
          <a:prstGeom prst="rect">
            <a:avLst/>
          </a:prstGeom>
        </p:spPr>
        <p:txBody>
          <a:bodyPr wrap="square">
            <a:spAutoFit/>
          </a:bodyPr>
          <a:lstStyle/>
          <a:p>
            <a:pPr algn="ctr" rtl="1"/>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وَالدُّعَاةَ وَالْمُجَاهِدِيْن، وَالْمَظْلُوْمِيْنَ وَالْمُسْتَضْعَفِيْن. اللَّهُمَّ انْصُرِ الإِسْلاَمَ وَالْمُسْلِمِيْنَ وَاجْمَعْ كَلِمَتَهُمْ عَلَى الْحَقِّ </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وَالدِّيْنِ</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Muliakanlah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para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pejuang-pejuang</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dizalimi</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lemah</a:t>
            </a:r>
            <a:endPar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rtl="1"/>
            <a:r>
              <a:rPr lang="en-US" sz="24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Tolonglah</a:t>
            </a:r>
            <a:r>
              <a:rPr lang="en-US" sz="24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himpunkanlah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landasan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kebenaran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endPar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ms-MY" sz="40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14278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0" y="1124744"/>
            <a:ext cx="9144000" cy="4832092"/>
          </a:xfrm>
          <a:prstGeom prst="rect">
            <a:avLst/>
          </a:prstGeom>
        </p:spPr>
        <p:txBody>
          <a:bodyPr wrap="square">
            <a:spAutoFit/>
          </a:bodyPr>
          <a:lstStyle/>
          <a:p>
            <a:pPr algn="ctr" fontAlgn="base">
              <a:spcBef>
                <a:spcPct val="0"/>
              </a:spcBef>
              <a:spcAft>
                <a:spcPct val="0"/>
              </a:spcAft>
              <a:defRPr/>
            </a:pP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وَدَمِّرِ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الْكَفَرَةَ وَالْمُشْرِكِيْنَ وَالْمُنَافِقِيْنَ، أَعْدَاءَك أَعْدَاءَ الدِّيْنَ.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أَلِّفْ بَيْنَ قُلُوْبِنَا وَأَصْلِحْ ذَاتَ بَيْنِنَا.</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endParaRPr lang="en-US" sz="20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Hancurkanlah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Kufur</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Musrikin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Musnahkanlah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Musuh-musuhMu</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endPar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Lembutkanlah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hati-hatikami</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perbaikilah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hubungan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antara</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32242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179512" y="1196752"/>
            <a:ext cx="8784976" cy="5601533"/>
          </a:xfrm>
          <a:prstGeom prst="rect">
            <a:avLst/>
          </a:prstGeom>
        </p:spPr>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حَبِّبْ إِلَيْنَا الإِيْمَان، وَزَيِّنْهُ فِيْ قُلُوْبِنَا وَكَرِّهْ إِلَيْنَا الْكُفْرَ وَالْفُسُوْقَ وَالْعِصْيَان، وَاجْعَلْنَا مِنَ الرَّاشِدِيْن. اللَّهُمَّ اغْفِرْلَنَا وَلِوَالِدِيْنَا وَلِلْمُؤْمِنِيْنَ يَوْمَ يَقُوْمُ الْحِسَاب. اللَّهُمَّ أَحْيِنَا مُسْلِمِيْن،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وَتَوَفَّنَا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 وَأَلْحِقْنَا بِالصَّالِحِيْنَ</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sentiasa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mencintai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keimanan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menjadikannya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indah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bencikan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kekufuran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kefasikan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kedurhakaan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mendapat</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petunjuk</a:t>
            </a:r>
            <a:r>
              <a:rPr lang="en-US"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Ampunkanlah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ibu</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beriman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berlakunya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kiamat</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Hidupkanlah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matikanlah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bangkitkanlah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bersama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soleh</a:t>
            </a:r>
            <a:r>
              <a:rPr lang="en-US"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92542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959342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235591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201424"/>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لَا تُزِغْ قُلُوْبِنَا بَعْدَ إِذْهَدَيْتَنَا، وَهَبْ لَنَا مِنْ لَدُنْكَ رَحْمَةً، إِنَّكَ أَنْتَ الْوَهَّاب. رَبَّنَا هَبْ لَنَا مِنْ أَزْوَاجِنَا وَذُرِّيَّتِنَا قُرَّةَ أَعْيُنٍ، وَّاجْعَلْنَا لِلْمُتَّقِيْنَ إِمَامًا</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endPar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0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Janganlah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membiarkan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condong</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kesesatan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sesudah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memberikan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petunjuk</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rahmat</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sisi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engkau,Sesungguhnya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Maha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Pemberi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kurniaan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Anugerahkanlah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isteri-isteri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keturunan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penyejuk</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imam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bertaqwa</a:t>
            </a:r>
            <a:r>
              <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63542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4674"/>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0513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35531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443720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90907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984742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604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357624"/>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4674"/>
            <a:ext cx="9144000" cy="1754326"/>
          </a:xfrm>
          <a:prstGeom prst="rect">
            <a:avLst/>
          </a:prstGeom>
          <a:solidFill>
            <a:schemeClr val="accent6">
              <a:lumMod val="50000"/>
              <a:alpha val="2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وَتَمَسَّكُوْا بِعَقِيْدَةِ التَّوْحِيْدِ، وَاحْذَرُوْا مِمَّا يُنَافِيْ هَذِهِ الْعَقِيْدَةَ أَوْ يُ</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ْعِفُهَا</a:t>
            </a:r>
            <a:endParaRPr lang="en-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933056"/>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berpegang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teguh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akidah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tauhid</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serta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berhati</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-hatilah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daripada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apa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jua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boleh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menafi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melemahkan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pegangan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akidah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saudara-saudara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392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827584" y="2671241"/>
            <a:ext cx="7786742" cy="1261815"/>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Yusof</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menyelamatkan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godaan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u="sng"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Zulaikha</a:t>
            </a:r>
            <a:endParaRPr lang="en-US" sz="2400" i="1" u="sng"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42844" y="188640"/>
            <a:ext cx="8820472"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menghasilkan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jati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sebenar</a:t>
            </a:r>
            <a:endParaRPr lang="en-MY" sz="3000" b="1" dirty="0"/>
          </a:p>
        </p:txBody>
      </p:sp>
      <p:sp>
        <p:nvSpPr>
          <p:cNvPr id="5" name="Explosion 1 4"/>
          <p:cNvSpPr/>
          <p:nvPr/>
        </p:nvSpPr>
        <p:spPr>
          <a:xfrm>
            <a:off x="251520" y="1340768"/>
            <a:ext cx="4032448" cy="1440160"/>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Kisah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Pertama</a:t>
            </a:r>
            <a:endParaRPr lang="en-US" sz="2400" dirty="0"/>
          </a:p>
        </p:txBody>
      </p:sp>
      <p:sp>
        <p:nvSpPr>
          <p:cNvPr id="6" name="AutoShape 9"/>
          <p:cNvSpPr>
            <a:spLocks noChangeArrowheads="1"/>
          </p:cNvSpPr>
          <p:nvPr/>
        </p:nvSpPr>
        <p:spPr bwMode="auto">
          <a:xfrm>
            <a:off x="3131840" y="4471441"/>
            <a:ext cx="5482486" cy="1261815"/>
          </a:xfrm>
          <a:prstGeom prst="roundRect">
            <a:avLst>
              <a:gd name="adj" fmla="val 16667"/>
            </a:avLst>
          </a:prstGeom>
          <a:solidFill>
            <a:srgbClr val="00B0F0">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isteri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menteri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Mesir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jelita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berkedudukan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tinggi</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Down Arrow 6"/>
          <p:cNvSpPr/>
          <p:nvPr/>
        </p:nvSpPr>
        <p:spPr>
          <a:xfrm>
            <a:off x="4828967" y="3754711"/>
            <a:ext cx="823153" cy="754409"/>
          </a:xfrm>
          <a:prstGeom prst="downArrow">
            <a:avLst/>
          </a:prstGeom>
          <a:solidFill>
            <a:schemeClr val="bg2"/>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16108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Yusof</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23</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086364"/>
            <a:ext cx="91440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wanita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Yusof</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dirumahnya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merayu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Yusof</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menutup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pintu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kemari</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Jawab</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Yusof</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berlindung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060" y="1628800"/>
            <a:ext cx="9134939" cy="2123658"/>
          </a:xfrm>
          <a:prstGeom prst="rect">
            <a:avLst/>
          </a:prstGeom>
          <a:solidFill>
            <a:schemeClr val="bg1">
              <a:alpha val="46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وَرَاوَدَتْهُ الَّتِي هُوَ فِي بَيْتِهَا عَن نَّفْسِهِ وَغَلَّقَتِ الأَبْوَابَ وَقَالَتْ هَيْتَ لَكَ قَالَ مَعَاذَ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رَبِّي أَحْسَنَ مَثْوَايَ إِنَّهُ لاَ يُفْلِحُ الظَّالِمُونَ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701824" y="1844824"/>
            <a:ext cx="7740352"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رَبِّي أَحْسَنَ مَثْوَايَ إِنَّهُ لاَ يُفْلِحُ الظَّالِمُونَ</a:t>
            </a:r>
            <a:endParaRPr lang="en-US" sz="4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0" y="188640"/>
            <a:ext cx="9108504" cy="954107"/>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Yusof</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menolak</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peluang</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berbuat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kemungkaran</a:t>
            </a:r>
            <a:endParaRPr lang="en-MY" sz="2800" b="1" dirty="0"/>
          </a:p>
        </p:txBody>
      </p:sp>
      <p:sp>
        <p:nvSpPr>
          <p:cNvPr id="5" name="Rectangle 1"/>
          <p:cNvSpPr>
            <a:spLocks noChangeArrowheads="1"/>
          </p:cNvSpPr>
          <p:nvPr/>
        </p:nvSpPr>
        <p:spPr bwMode="auto">
          <a:xfrm>
            <a:off x="701824" y="3645024"/>
            <a:ext cx="7812360" cy="120032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03172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1744</Words>
  <Application>Microsoft Office PowerPoint</Application>
  <PresentationFormat>On-screen Show (4:3)</PresentationFormat>
  <Paragraphs>188</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4</cp:revision>
  <dcterms:created xsi:type="dcterms:W3CDTF">2014-12-01T19:02:25Z</dcterms:created>
  <dcterms:modified xsi:type="dcterms:W3CDTF">2014-12-04T02:40:24Z</dcterms:modified>
</cp:coreProperties>
</file>